
<file path=[Content_Types].xml><?xml version="1.0" encoding="utf-8"?>
<Types xmlns="http://schemas.openxmlformats.org/package/2006/content-types">
  <Default Extension="png" ContentType="image/png"/>
  <Default Extension="svg" ContentType="image/sv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35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78" r:id="rId4"/>
    <p:sldId id="25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67" r:id="rId16"/>
  </p:sldIdLst>
  <p:sldSz cx="12192000" cy="6858000"/>
  <p:notesSz cx="6858000" cy="9144000"/>
  <p:embeddedFontLst>
    <p:embeddedFont>
      <p:font typeface="나눔스퀘어라운드 Regular" panose="020B0600000101010101" pitchFamily="50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25"/>
    <p:restoredTop sz="92531"/>
  </p:normalViewPr>
  <p:slideViewPr>
    <p:cSldViewPr snapToGrid="0">
      <p:cViewPr varScale="1">
        <p:scale>
          <a:sx n="87" d="100"/>
          <a:sy n="87" d="100"/>
        </p:scale>
        <p:origin x="125" y="67"/>
      </p:cViewPr>
      <p:guideLst>
        <p:guide orient="horz" pos="2159"/>
        <p:guide pos="381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48A513BA-3E82-4812-9926-DD5B40EAAC2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22DC2647-C259-4EB5-84B8-93A3F8E54DE7}" type="datetime1">
              <a:rPr lang="ko-KR" altLang="en-US"/>
              <a:pPr lvl="0">
                <a:defRPr lang="ko-KR" altLang="en-US"/>
              </a:pPr>
              <a:t>2018-12-12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29008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sv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97F8E-DFC3-410F-AC43-31C1DC38E407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786FB-12A3-4B34-B0E5-1AC6677D08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542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5786FB-12A3-4B34-B0E5-1AC6677D083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641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5786FB-12A3-4B34-B0E5-1AC6677D083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861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5786FB-12A3-4B34-B0E5-1AC6677D083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078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5786FB-12A3-4B34-B0E5-1AC6677D083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75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5786FB-12A3-4B34-B0E5-1AC6677D083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8028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5786FB-12A3-4B34-B0E5-1AC6677D083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34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5786FB-12A3-4B34-B0E5-1AC6677D083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005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5786FB-12A3-4B34-B0E5-1AC6677D083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005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823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368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8639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004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23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266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764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93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래픽 4" descr="나뭇잎">
            <a:extLst>
              <a:ext uri="{FF2B5EF4-FFF2-40B4-BE49-F238E27FC236}">
                <a16:creationId xmlns:a16="http://schemas.microsoft.com/office/drawing/2014/main" xmlns="" id="{12D68E71-66F0-43BA-9140-D3FD060F62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326380" y="136524"/>
            <a:ext cx="722457" cy="72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367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970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262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95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AmSomething/findMyBir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birds.cornell.edu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2620" b="3632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3823854" y="0"/>
            <a:ext cx="8368145" cy="6858000"/>
          </a:xfrm>
          <a:prstGeom prst="rect">
            <a:avLst/>
          </a:prstGeom>
          <a:solidFill>
            <a:schemeClr val="accent4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0109" y="4128655"/>
            <a:ext cx="4111856" cy="10034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6000" b="1">
                <a:solidFill>
                  <a:schemeClr val="bg1"/>
                </a:solidFill>
              </a:rPr>
              <a:t>나를 찾아鳥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4091709" y="3897748"/>
            <a:ext cx="5918836" cy="0"/>
          </a:xfrm>
          <a:prstGeom prst="line">
            <a:avLst/>
          </a:prstGeom>
          <a:ln w="762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091709" y="3167390"/>
            <a:ext cx="33712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800" b="1">
                <a:solidFill>
                  <a:schemeClr val="bg1">
                    <a:alpha val="60000"/>
                  </a:schemeClr>
                </a:solidFill>
              </a:rPr>
              <a:t>김태훈, 남궁찬</a:t>
            </a:r>
          </a:p>
        </p:txBody>
      </p:sp>
      <p:pic>
        <p:nvPicPr>
          <p:cNvPr id="7" name="그래픽 6" descr="나뭇잎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273637" y="2776210"/>
            <a:ext cx="914400" cy="9144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99118" y="1408365"/>
            <a:ext cx="6843568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solidFill>
                  <a:schemeClr val="accent4">
                    <a:lumMod val="75000"/>
                  </a:schemeClr>
                </a:solidFill>
              </a:rPr>
              <a:t>PART 3</a:t>
            </a:r>
            <a:endParaRPr lang="ko-KR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444865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신경망 모델 구현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56358" y="2544404"/>
            <a:ext cx="490008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smtClean="0"/>
              <a:t>LSTM</a:t>
            </a:r>
            <a:r>
              <a:rPr lang="ko-KR" altLang="en-US" dirty="0" smtClean="0"/>
              <a:t>셀 </a:t>
            </a:r>
            <a:r>
              <a:rPr lang="en-US" altLang="ko-KR" dirty="0" smtClean="0"/>
              <a:t>: 44</a:t>
            </a:r>
            <a:r>
              <a:rPr lang="ko-KR" altLang="en-US" dirty="0" smtClean="0"/>
              <a:t>개</a:t>
            </a:r>
            <a:r>
              <a:rPr lang="en-US" altLang="ko-KR" dirty="0" smtClean="0"/>
              <a:t>(</a:t>
            </a:r>
            <a:r>
              <a:rPr lang="ko-KR" altLang="en-US" dirty="0" smtClean="0"/>
              <a:t>시간 </a:t>
            </a:r>
            <a:r>
              <a:rPr lang="ko-KR" altLang="en-US" dirty="0" err="1" smtClean="0"/>
              <a:t>단위수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r>
              <a:rPr lang="ko-KR" altLang="en-US" dirty="0"/>
              <a:t>신경망 </a:t>
            </a:r>
            <a:r>
              <a:rPr lang="ko-KR" altLang="en-US" dirty="0" smtClean="0"/>
              <a:t>구조 </a:t>
            </a:r>
            <a:r>
              <a:rPr lang="en-US" altLang="ko-KR" dirty="0" smtClean="0"/>
              <a:t>: RNN</a:t>
            </a:r>
            <a:endParaRPr lang="en-US" altLang="ko-KR" dirty="0"/>
          </a:p>
          <a:p>
            <a:r>
              <a:rPr lang="ko-KR" altLang="en-US" dirty="0" err="1" smtClean="0"/>
              <a:t>오차함수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소프트맥스</a:t>
            </a:r>
            <a:r>
              <a:rPr lang="ko-KR" altLang="en-US" dirty="0" smtClean="0"/>
              <a:t> 함수</a:t>
            </a:r>
            <a:endParaRPr lang="en-US" altLang="ko-KR" dirty="0"/>
          </a:p>
          <a:p>
            <a:r>
              <a:rPr lang="ko-KR" altLang="en-US" dirty="0" err="1"/>
              <a:t>옵티마이져</a:t>
            </a:r>
            <a:r>
              <a:rPr lang="ko-KR" altLang="en-US" dirty="0"/>
              <a:t>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아담옵티마이저</a:t>
            </a:r>
            <a:endParaRPr lang="en-US" altLang="ko-KR" dirty="0" smtClean="0"/>
          </a:p>
          <a:p>
            <a:r>
              <a:rPr lang="ko-KR" altLang="en-US" dirty="0" err="1" smtClean="0"/>
              <a:t>히든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노드수</a:t>
            </a:r>
            <a:r>
              <a:rPr lang="ko-KR" altLang="en-US" dirty="0" smtClean="0"/>
              <a:t> </a:t>
            </a:r>
            <a:r>
              <a:rPr lang="en-US" altLang="ko-KR" dirty="0" smtClean="0"/>
              <a:t>: 200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r>
              <a:rPr lang="ko-KR" altLang="en-US" dirty="0" err="1" smtClean="0"/>
              <a:t>학습률</a:t>
            </a:r>
            <a:r>
              <a:rPr lang="ko-KR" altLang="en-US" dirty="0" smtClean="0"/>
              <a:t> </a:t>
            </a:r>
            <a:r>
              <a:rPr lang="en-US" altLang="ko-KR" dirty="0" smtClean="0"/>
              <a:t>: 0.0002</a:t>
            </a:r>
          </a:p>
          <a:p>
            <a:r>
              <a:rPr lang="en-US" altLang="ko-KR" dirty="0" smtClean="0"/>
              <a:t>Epoch : 200</a:t>
            </a:r>
          </a:p>
          <a:p>
            <a:r>
              <a:rPr lang="en-US" altLang="ko-KR" dirty="0" smtClean="0"/>
              <a:t>Batch : 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91918" y="1752933"/>
            <a:ext cx="55202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en-US" altLang="ko-KR" sz="2400" b="1" dirty="0" err="1" smtClean="0">
                <a:solidFill>
                  <a:schemeClr val="accent4">
                    <a:lumMod val="75000"/>
                  </a:schemeClr>
                </a:solidFill>
              </a:rPr>
              <a:t>HyperParameter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358404" y="1752933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588" y="972640"/>
            <a:ext cx="4378969" cy="5546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3653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99118" y="1408365"/>
            <a:ext cx="6843568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solidFill>
                  <a:schemeClr val="accent4">
                    <a:lumMod val="75000"/>
                  </a:schemeClr>
                </a:solidFill>
              </a:rPr>
              <a:t>PART 3</a:t>
            </a:r>
            <a:endParaRPr lang="ko-KR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444865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신경망 모델 구현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56358" y="2544404"/>
            <a:ext cx="49000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7291918" y="1752933"/>
            <a:ext cx="55202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신경망 학습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358404" y="1752933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70" y="1272406"/>
            <a:ext cx="5058521" cy="528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5765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99118" y="1408365"/>
            <a:ext cx="6843568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solidFill>
                  <a:schemeClr val="accent4">
                    <a:lumMod val="75000"/>
                  </a:schemeClr>
                </a:solidFill>
              </a:rPr>
              <a:t>PART 3</a:t>
            </a:r>
            <a:endParaRPr lang="ko-KR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444865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신경망 모델 구현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56358" y="2544404"/>
            <a:ext cx="49000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ko-KR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7291918" y="1752933"/>
            <a:ext cx="55202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모델 저장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358404" y="1752933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021" y="2392680"/>
            <a:ext cx="5890710" cy="290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8028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99118" y="1408365"/>
            <a:ext cx="6843568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solidFill>
                  <a:schemeClr val="accent4">
                    <a:lumMod val="75000"/>
                  </a:schemeClr>
                </a:solidFill>
              </a:rPr>
              <a:t>PART 3</a:t>
            </a:r>
            <a:endParaRPr lang="ko-KR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444865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신경망 모델 구현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91918" y="1752933"/>
            <a:ext cx="28020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정확도 측정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358404" y="1752933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352" y="1002687"/>
            <a:ext cx="4087100" cy="5678918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0" y="4321506"/>
            <a:ext cx="8755380" cy="92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0314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94038" y="1446857"/>
            <a:ext cx="11469642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solidFill>
                  <a:schemeClr val="accent4">
                    <a:lumMod val="75000"/>
                  </a:schemeClr>
                </a:solidFill>
              </a:rPr>
              <a:t>PART 3</a:t>
            </a:r>
            <a:endParaRPr lang="ko-KR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5734262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개선 사항 및 참고사항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9478" y="1788826"/>
            <a:ext cx="28020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데이터의 부족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591844" y="1788826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78836" y="3614247"/>
            <a:ext cx="35343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데이터 전처리 자동화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601203" y="3614247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395442" y="3611315"/>
            <a:ext cx="28346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 lang="ko-KR" altLang="en-US"/>
            </a:pPr>
            <a:r>
              <a:rPr lang="en-US" altLang="ko-KR" dirty="0">
                <a:hlinkClick r:id="rId3"/>
              </a:rPr>
              <a:t>https://</a:t>
            </a:r>
            <a:r>
              <a:rPr lang="en-US" altLang="ko-KR" dirty="0" smtClean="0">
                <a:hlinkClick r:id="rId3"/>
              </a:rPr>
              <a:t>github.com/iAmSomething/findMyBird</a:t>
            </a:r>
            <a:endParaRPr lang="en-US" altLang="ko-KR" dirty="0" smtClean="0"/>
          </a:p>
          <a:p>
            <a:pPr algn="ctr">
              <a:defRPr lang="ko-KR" altLang="en-US"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318454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E879D038-0D20-4E4C-9512-E80D62B31392}"/>
              </a:ext>
            </a:extLst>
          </p:cNvPr>
          <p:cNvSpPr/>
          <p:nvPr/>
        </p:nvSpPr>
        <p:spPr>
          <a:xfrm>
            <a:off x="487050" y="459556"/>
            <a:ext cx="11217897" cy="593888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161B78E-D4DE-46BD-90F5-09BF3EC5BF15}"/>
              </a:ext>
            </a:extLst>
          </p:cNvPr>
          <p:cNvSpPr txBox="1"/>
          <p:nvPr/>
        </p:nvSpPr>
        <p:spPr>
          <a:xfrm>
            <a:off x="3768279" y="2921168"/>
            <a:ext cx="46554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chemeClr val="accent4">
                    <a:lumMod val="75000"/>
                  </a:schemeClr>
                </a:solidFill>
              </a:rPr>
              <a:t>감사합니다 </a:t>
            </a:r>
            <a:r>
              <a:rPr lang="en-US" altLang="ko-KR" sz="6000" b="1" dirty="0">
                <a:solidFill>
                  <a:schemeClr val="accent4">
                    <a:lumMod val="75000"/>
                  </a:schemeClr>
                </a:solidFill>
                <a:sym typeface="Wingdings" panose="05000000000000000000" pitchFamily="2" charset="2"/>
              </a:rPr>
              <a:t></a:t>
            </a:r>
            <a:endParaRPr lang="ko-KR" altLang="en-US" sz="6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대각선 줄무늬 7">
            <a:extLst>
              <a:ext uri="{FF2B5EF4-FFF2-40B4-BE49-F238E27FC236}">
                <a16:creationId xmlns:a16="http://schemas.microsoft.com/office/drawing/2014/main" xmlns="" id="{5F8112C1-514E-4093-913A-C021DE95F80B}"/>
              </a:ext>
            </a:extLst>
          </p:cNvPr>
          <p:cNvSpPr/>
          <p:nvPr/>
        </p:nvSpPr>
        <p:spPr>
          <a:xfrm>
            <a:off x="0" y="0"/>
            <a:ext cx="2809188" cy="2809188"/>
          </a:xfrm>
          <a:prstGeom prst="diagStripe">
            <a:avLst>
              <a:gd name="adj" fmla="val 71141"/>
            </a:avLst>
          </a:prstGeom>
          <a:solidFill>
            <a:srgbClr val="C6A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대각선 줄무늬 8">
            <a:extLst>
              <a:ext uri="{FF2B5EF4-FFF2-40B4-BE49-F238E27FC236}">
                <a16:creationId xmlns:a16="http://schemas.microsoft.com/office/drawing/2014/main" xmlns="" id="{4AC7A1D0-7CC6-4878-89EE-3F659223762C}"/>
              </a:ext>
            </a:extLst>
          </p:cNvPr>
          <p:cNvSpPr/>
          <p:nvPr/>
        </p:nvSpPr>
        <p:spPr>
          <a:xfrm rot="10800000">
            <a:off x="9382812" y="4048811"/>
            <a:ext cx="2809188" cy="2809188"/>
          </a:xfrm>
          <a:prstGeom prst="diagStripe">
            <a:avLst>
              <a:gd name="adj" fmla="val 71141"/>
            </a:avLst>
          </a:prstGeom>
          <a:solidFill>
            <a:srgbClr val="C6A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94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823854" y="0"/>
            <a:ext cx="8368145" cy="6858000"/>
          </a:xfrm>
          <a:prstGeom prst="rect">
            <a:avLst/>
          </a:prstGeom>
          <a:solidFill>
            <a:schemeClr val="accent4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082009" y="2198255"/>
            <a:ext cx="34825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800" dirty="0" smtClean="0">
                <a:solidFill>
                  <a:schemeClr val="bg1"/>
                </a:solidFill>
              </a:rPr>
              <a:t>데이터 수집</a:t>
            </a:r>
            <a:endParaRPr lang="en-US" altLang="ko-KR" sz="28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82109" y="1841197"/>
            <a:ext cx="612668" cy="100487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6000" b="1">
                <a:solidFill>
                  <a:schemeClr val="accent4">
                    <a:lumMod val="75000"/>
                  </a:schemeClr>
                </a:solidFill>
              </a:rPr>
              <a:t>1</a:t>
            </a:r>
            <a:endParaRPr lang="ko-KR" altLang="en-US" sz="6000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82109" y="2991124"/>
            <a:ext cx="612668" cy="99794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6000" b="1">
                <a:solidFill>
                  <a:schemeClr val="accent4">
                    <a:lumMod val="75000"/>
                  </a:schemeClr>
                </a:solidFill>
              </a:rPr>
              <a:t>2</a:t>
            </a:r>
            <a:endParaRPr lang="ko-KR" altLang="en-US" sz="6000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82109" y="4141051"/>
            <a:ext cx="612668" cy="100054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6000" b="1">
                <a:solidFill>
                  <a:schemeClr val="accent4">
                    <a:lumMod val="75000"/>
                  </a:schemeClr>
                </a:solidFill>
              </a:rPr>
              <a:t>3</a:t>
            </a:r>
            <a:endParaRPr lang="ko-KR" altLang="en-US" sz="6000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82109" y="5290979"/>
            <a:ext cx="612668" cy="10031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sz="6000" b="1">
                <a:solidFill>
                  <a:schemeClr val="accent4">
                    <a:lumMod val="75000"/>
                  </a:schemeClr>
                </a:solidFill>
              </a:rPr>
              <a:t>4</a:t>
            </a:r>
            <a:endParaRPr lang="ko-KR" altLang="en-US" sz="6000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8460" y="258740"/>
            <a:ext cx="2094230" cy="3584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>
                <a:solidFill>
                  <a:schemeClr val="accent4">
                    <a:lumMod val="75000"/>
                  </a:schemeClr>
                </a:solidFill>
              </a:rPr>
              <a:t>Table of Contents</a:t>
            </a:r>
            <a:endParaRPr lang="ko-KR" altLang="en-US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0" name="TextBox 5"/>
          <p:cNvSpPr txBox="1"/>
          <p:nvPr/>
        </p:nvSpPr>
        <p:spPr>
          <a:xfrm>
            <a:off x="4103985" y="3306828"/>
            <a:ext cx="34825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800" dirty="0" smtClean="0">
                <a:solidFill>
                  <a:schemeClr val="bg1"/>
                </a:solidFill>
              </a:rPr>
              <a:t>소리 특징 추출</a:t>
            </a:r>
            <a:endParaRPr lang="en-US" altLang="ko-KR" sz="2800" dirty="0">
              <a:solidFill>
                <a:schemeClr val="bg1"/>
              </a:solidFill>
            </a:endParaRPr>
          </a:p>
        </p:txBody>
      </p:sp>
      <p:sp>
        <p:nvSpPr>
          <p:cNvPr id="12" name="TextBox 5"/>
          <p:cNvSpPr txBox="1"/>
          <p:nvPr/>
        </p:nvSpPr>
        <p:spPr>
          <a:xfrm>
            <a:off x="4148435" y="5530939"/>
            <a:ext cx="34825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800" smtClean="0">
                <a:solidFill>
                  <a:schemeClr val="bg1"/>
                </a:solidFill>
              </a:rPr>
              <a:t>개선방안</a:t>
            </a:r>
            <a:endParaRPr lang="en-US" altLang="ko-KR" sz="2800" dirty="0">
              <a:solidFill>
                <a:schemeClr val="bg1"/>
              </a:solidFill>
            </a:endParaRPr>
          </a:p>
        </p:txBody>
      </p:sp>
      <p:sp>
        <p:nvSpPr>
          <p:cNvPr id="13" name="TextBox 5"/>
          <p:cNvSpPr txBox="1"/>
          <p:nvPr/>
        </p:nvSpPr>
        <p:spPr>
          <a:xfrm>
            <a:off x="4148434" y="4322828"/>
            <a:ext cx="34825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800" dirty="0" err="1" smtClean="0">
                <a:solidFill>
                  <a:schemeClr val="bg1"/>
                </a:solidFill>
              </a:rPr>
              <a:t>딥러닝</a:t>
            </a:r>
            <a:r>
              <a:rPr lang="ko-KR" altLang="en-US" sz="2800" dirty="0" smtClean="0">
                <a:solidFill>
                  <a:schemeClr val="bg1"/>
                </a:solidFill>
              </a:rPr>
              <a:t> 모델 구현</a:t>
            </a:r>
            <a:endParaRPr lang="en-US" altLang="ko-KR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49382" y="1385455"/>
            <a:ext cx="6843568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584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>
                <a:solidFill>
                  <a:schemeClr val="accent4">
                    <a:lumMod val="75000"/>
                  </a:schemeClr>
                </a:solidFill>
              </a:rPr>
              <a:t>PART 1</a:t>
            </a:r>
            <a:endParaRPr lang="ko-KR" altLang="en-US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3727302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프로젝트 소개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91918" y="2434489"/>
            <a:ext cx="49000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새 소리를 인공신경망을 통해 분류하는 프로젝트입니다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pPr marL="342900" indent="-342900">
              <a:buFont typeface="+mj-lt"/>
              <a:buAutoNum type="arabicPeriod"/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음성 데이터를 신경망으로 학습</a:t>
            </a:r>
            <a:endParaRPr lang="en-US" altLang="ko-KR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  <a:defRPr lang="ko-KR" altLang="en-US"/>
            </a:pP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RNN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과 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LSTM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을 활용할 것</a:t>
            </a:r>
            <a:endParaRPr lang="en-US" altLang="ko-KR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85404" y="1807313"/>
            <a:ext cx="55202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프로젝트의 목표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566231" y="1709775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966" y="3085589"/>
            <a:ext cx="1300593" cy="1300593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66730" y="3085589"/>
            <a:ext cx="1300592" cy="1300592"/>
          </a:xfrm>
          <a:prstGeom prst="rect">
            <a:avLst/>
          </a:prstGeom>
        </p:spPr>
      </p:pic>
      <p:cxnSp>
        <p:nvCxnSpPr>
          <p:cNvPr id="14" name="직선 화살표 연결선 13"/>
          <p:cNvCxnSpPr/>
          <p:nvPr/>
        </p:nvCxnSpPr>
        <p:spPr>
          <a:xfrm>
            <a:off x="2675338" y="3737686"/>
            <a:ext cx="1663200" cy="0"/>
          </a:xfrm>
          <a:prstGeom prst="straightConnector1">
            <a:avLst/>
          </a:prstGeom>
          <a:ln w="139700" algn="ctr">
            <a:solidFill>
              <a:schemeClr val="tx1"/>
            </a:solidFill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88924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49382" y="1385455"/>
            <a:ext cx="6843568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584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>
                <a:solidFill>
                  <a:schemeClr val="accent4">
                    <a:lumMod val="75000"/>
                  </a:schemeClr>
                </a:solidFill>
              </a:rPr>
              <a:t>PART 1</a:t>
            </a:r>
            <a:endParaRPr lang="ko-KR" altLang="en-US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3163045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데이터 수집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91918" y="2434489"/>
            <a:ext cx="490008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우리가 필요한 데이터는 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4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종류의 새 소리입니다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pPr marL="342900" indent="-342900">
              <a:buAutoNum type="arabicPeriod"/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잘 정리된 새 소리 </a:t>
            </a:r>
            <a:r>
              <a:rPr lang="ko-KR" altLang="en-US" dirty="0" err="1" smtClean="0">
                <a:solidFill>
                  <a:schemeClr val="accent4">
                    <a:lumMod val="75000"/>
                  </a:schemeClr>
                </a:solidFill>
              </a:rPr>
              <a:t>데이터셋을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 제공하는 곳은 없었습니다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pPr marL="342900" indent="-342900">
              <a:buAutoNum type="arabicPeriod"/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소리 데이터를 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  <a:hlinkClick r:id="rId2"/>
              </a:rPr>
              <a:t>http://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  <a:hlinkClick r:id="rId2"/>
              </a:rPr>
              <a:t>www.birds.cornell.edu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(</a:t>
            </a:r>
            <a:r>
              <a:rPr lang="ko-KR" altLang="en-US" dirty="0" err="1" smtClean="0">
                <a:solidFill>
                  <a:schemeClr val="accent4">
                    <a:lumMod val="75000"/>
                  </a:schemeClr>
                </a:solidFill>
              </a:rPr>
              <a:t>코넬대학교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)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와 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FindSounds.com 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등 여러 경로를 통해 수집했습니다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pPr marL="342900" indent="-342900">
              <a:buAutoNum type="arabicPeriod"/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수집한 데이터는 </a:t>
            </a:r>
            <a:r>
              <a:rPr lang="ko-KR" altLang="en-US" dirty="0" err="1" smtClean="0">
                <a:solidFill>
                  <a:schemeClr val="accent4">
                    <a:lumMod val="75000"/>
                  </a:schemeClr>
                </a:solidFill>
              </a:rPr>
              <a:t>확장자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길이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등 여러 요소가 상이하여 </a:t>
            </a:r>
            <a:r>
              <a:rPr lang="ko-KR" altLang="en-US" dirty="0" err="1" smtClean="0">
                <a:solidFill>
                  <a:schemeClr val="accent4">
                    <a:lumMod val="75000"/>
                  </a:schemeClr>
                </a:solidFill>
              </a:rPr>
              <a:t>전처리가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 필요했습니다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  <a:endParaRPr lang="en-US" altLang="ko-KR" dirty="0">
              <a:solidFill>
                <a:schemeClr val="accent4">
                  <a:lumMod val="75000"/>
                </a:schemeClr>
              </a:solidFill>
            </a:endParaRPr>
          </a:p>
          <a:p>
            <a:pPr>
              <a:defRPr lang="ko-KR" altLang="en-US"/>
            </a:pPr>
            <a:endParaRPr lang="en-US" altLang="ko-KR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85404" y="1807313"/>
            <a:ext cx="55202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새 소리 데이터 수집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566231" y="1709775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rcRect l="27504" t="2596" r="41075" b="1841"/>
          <a:stretch/>
        </p:blipFill>
        <p:spPr>
          <a:xfrm>
            <a:off x="456235" y="1652631"/>
            <a:ext cx="2428446" cy="4263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1321" y="1652631"/>
            <a:ext cx="3760824" cy="4263338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49382" y="1385455"/>
            <a:ext cx="6843568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584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>
                <a:solidFill>
                  <a:schemeClr val="accent4">
                    <a:lumMod val="75000"/>
                  </a:schemeClr>
                </a:solidFill>
              </a:rPr>
              <a:t>PART 1</a:t>
            </a:r>
            <a:endParaRPr lang="ko-KR" altLang="en-US" b="1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3163045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데이터 수집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91918" y="2434489"/>
            <a:ext cx="490008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  <a:defRPr lang="ko-KR" altLang="en-US"/>
            </a:pPr>
            <a:r>
              <a:rPr lang="en-US" altLang="ko-KR" dirty="0" err="1" smtClean="0">
                <a:solidFill>
                  <a:schemeClr val="accent4">
                    <a:lumMod val="75000"/>
                  </a:schemeClr>
                </a:solidFill>
              </a:rPr>
              <a:t>GoldWave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툴을 사용하여 모든 소리 데이터를 하나의 소리 단위로 나누었습니다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pPr marL="342900" indent="-342900">
              <a:buAutoNum type="arabicPeriod"/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나누어진 소리 단위들을 각각 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1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초의 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.wav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사운드 파일로 처리하였습니다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pPr marL="342900" indent="-342900">
              <a:buAutoNum type="arabicPeriod"/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추가적으로 학습에 적합한 </a:t>
            </a:r>
            <a:r>
              <a:rPr lang="ko-KR" altLang="en-US" dirty="0" err="1" smtClean="0">
                <a:solidFill>
                  <a:schemeClr val="accent4">
                    <a:lumMod val="75000"/>
                  </a:schemeClr>
                </a:solidFill>
              </a:rPr>
              <a:t>비트수로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 맞춰주었습니다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pPr marL="342900" indent="-342900">
              <a:buAutoNum type="arabicPeriod"/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스테레오로 되어 있는 파일들을 </a:t>
            </a:r>
            <a:r>
              <a:rPr lang="ko-KR" altLang="en-US" dirty="0" err="1" smtClean="0">
                <a:solidFill>
                  <a:schemeClr val="accent4">
                    <a:lumMod val="75000"/>
                  </a:schemeClr>
                </a:solidFill>
              </a:rPr>
              <a:t>모노로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 변환하였습니다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85404" y="1807313"/>
            <a:ext cx="55202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데이터 전처리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566231" y="1709775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rcRect r="2692"/>
          <a:stretch/>
        </p:blipFill>
        <p:spPr>
          <a:xfrm>
            <a:off x="334797" y="1385455"/>
            <a:ext cx="6672738" cy="385726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8824" y="1949909"/>
            <a:ext cx="2706867" cy="430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2094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99118" y="1408365"/>
            <a:ext cx="6843568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solidFill>
                  <a:schemeClr val="accent4">
                    <a:lumMod val="75000"/>
                  </a:schemeClr>
                </a:solidFill>
              </a:rPr>
              <a:t>PART </a:t>
            </a:r>
            <a:r>
              <a:rPr lang="en-US" altLang="ko-KR" b="1" dirty="0" smtClean="0">
                <a:solidFill>
                  <a:schemeClr val="accent4">
                    <a:lumMod val="75000"/>
                  </a:schemeClr>
                </a:solidFill>
              </a:rPr>
              <a:t>2</a:t>
            </a:r>
            <a:endParaRPr lang="ko-KR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5012911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음성 데이터 정규화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91918" y="2434489"/>
            <a:ext cx="490008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dirty="0" err="1">
                <a:solidFill>
                  <a:schemeClr val="accent4">
                    <a:lumMod val="75000"/>
                  </a:schemeClr>
                </a:solidFill>
              </a:rPr>
              <a:t>LibROSA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는 음악과 소리 분석에 널리 사용되는 </a:t>
            </a:r>
            <a:r>
              <a:rPr lang="ko-KR" altLang="en-US" dirty="0" err="1" smtClean="0">
                <a:solidFill>
                  <a:schemeClr val="accent4">
                    <a:lumMod val="75000"/>
                  </a:schemeClr>
                </a:solidFill>
              </a:rPr>
              <a:t>파이썬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 라이브러리입니다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 </a:t>
            </a:r>
          </a:p>
          <a:p>
            <a:pPr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프로젝트에서는 이 패키지를 활용하여 음성 데이터를 </a:t>
            </a:r>
            <a:r>
              <a:rPr lang="ko-KR" altLang="en-US" dirty="0" err="1" smtClean="0">
                <a:solidFill>
                  <a:schemeClr val="accent4">
                    <a:lumMod val="75000"/>
                  </a:schemeClr>
                </a:solidFill>
              </a:rPr>
              <a:t>스펙토그램화하고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ko-KR" altLang="en-US" dirty="0" err="1" smtClean="0">
                <a:solidFill>
                  <a:schemeClr val="accent4">
                    <a:lumMod val="75000"/>
                  </a:schemeClr>
                </a:solidFill>
              </a:rPr>
              <a:t>시각화하였습니다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pPr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또한 소리의 음성 데이터를 추출하고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여기에서 특징을 추출하기 위한 정규화를 진행하였습니다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pPr>
              <a:defRPr lang="ko-KR" altLang="en-US"/>
            </a:pPr>
            <a:endParaRPr lang="en-US" altLang="ko-KR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85404" y="1807313"/>
            <a:ext cx="55202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en-US" altLang="ko-KR" sz="2400" b="1" dirty="0" err="1" smtClean="0">
                <a:solidFill>
                  <a:schemeClr val="accent4">
                    <a:lumMod val="75000"/>
                  </a:schemeClr>
                </a:solidFill>
              </a:rPr>
              <a:t>Librosa</a:t>
            </a:r>
            <a:r>
              <a:rPr lang="en-US" altLang="ko-KR" sz="2400" b="1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란</a:t>
            </a:r>
            <a:r>
              <a:rPr lang="en-US" altLang="ko-KR" sz="2400" b="1" dirty="0" smtClean="0">
                <a:solidFill>
                  <a:schemeClr val="accent4">
                    <a:lumMod val="75000"/>
                  </a:schemeClr>
                </a:solidFill>
              </a:rPr>
              <a:t>?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566231" y="1709775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64" y="1052945"/>
            <a:ext cx="6264275" cy="523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7709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99118" y="1408365"/>
            <a:ext cx="6843568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solidFill>
                  <a:schemeClr val="accent4">
                    <a:lumMod val="75000"/>
                  </a:schemeClr>
                </a:solidFill>
              </a:rPr>
              <a:t>PART </a:t>
            </a:r>
            <a:r>
              <a:rPr lang="en-US" altLang="ko-KR" b="1" dirty="0" smtClean="0">
                <a:solidFill>
                  <a:schemeClr val="accent4">
                    <a:lumMod val="75000"/>
                  </a:schemeClr>
                </a:solidFill>
              </a:rPr>
              <a:t>2</a:t>
            </a:r>
            <a:endParaRPr lang="ko-KR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5012911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음성 데이터 정규화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91918" y="2434489"/>
            <a:ext cx="490008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음성 데이터의 특징을 파악하기 위해 가장 널리 쓰이는 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MFCC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 기술을 사용하였습니다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 </a:t>
            </a:r>
          </a:p>
          <a:p>
            <a:pPr>
              <a:defRPr lang="ko-KR" altLang="en-US"/>
            </a:pPr>
            <a:endParaRPr lang="en-US" altLang="ko-KR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altLang="ko-KR" dirty="0" smtClean="0"/>
              <a:t>MFCC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소리의 </a:t>
            </a:r>
            <a:r>
              <a:rPr lang="ko-KR" altLang="en-US" dirty="0"/>
              <a:t>특징을 추출하는 </a:t>
            </a:r>
            <a:r>
              <a:rPr lang="ko-KR" altLang="en-US" dirty="0" smtClean="0"/>
              <a:t>기법으로</a:t>
            </a:r>
            <a:r>
              <a:rPr lang="en-US" altLang="ko-KR" dirty="0" smtClean="0"/>
              <a:t> </a:t>
            </a:r>
            <a:r>
              <a:rPr lang="ko-KR" altLang="en-US" dirty="0"/>
              <a:t>입력된 소리 전체를 대상으로 하는 것이 아니라</a:t>
            </a:r>
            <a:r>
              <a:rPr lang="en-US" altLang="ko-KR" dirty="0"/>
              <a:t>, </a:t>
            </a:r>
            <a:r>
              <a:rPr lang="ko-KR" altLang="en-US" dirty="0"/>
              <a:t>일정 구간</a:t>
            </a:r>
            <a:r>
              <a:rPr lang="en-US" altLang="ko-KR" dirty="0"/>
              <a:t>(Short time)</a:t>
            </a:r>
            <a:r>
              <a:rPr lang="ko-KR" altLang="en-US" dirty="0"/>
              <a:t>식 나누어</a:t>
            </a:r>
            <a:r>
              <a:rPr lang="en-US" altLang="ko-KR" dirty="0"/>
              <a:t>, </a:t>
            </a:r>
            <a:r>
              <a:rPr lang="ko-KR" altLang="en-US" dirty="0"/>
              <a:t>이 구간에 대한 스펙트럼을 분석하여 특징을 추출하는 </a:t>
            </a:r>
            <a:r>
              <a:rPr lang="ko-KR" altLang="en-US" dirty="0" smtClean="0"/>
              <a:t>기법</a:t>
            </a:r>
            <a:endParaRPr lang="ko-KR" altLang="en-US" dirty="0"/>
          </a:p>
          <a:p>
            <a:pPr>
              <a:defRPr lang="ko-KR" altLang="en-US"/>
            </a:pPr>
            <a:endParaRPr lang="en-US" altLang="ko-KR" dirty="0" smtClean="0">
              <a:solidFill>
                <a:schemeClr val="accent4">
                  <a:lumMod val="75000"/>
                </a:schemeClr>
              </a:solidFill>
            </a:endParaRPr>
          </a:p>
          <a:p>
            <a:pPr>
              <a:defRPr lang="ko-KR" altLang="en-US"/>
            </a:pPr>
            <a:endParaRPr lang="en-US" altLang="ko-KR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85404" y="1807313"/>
            <a:ext cx="55202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en-US" altLang="ko-KR" sz="2400" b="1" dirty="0" smtClean="0">
                <a:solidFill>
                  <a:schemeClr val="accent4">
                    <a:lumMod val="75000"/>
                  </a:schemeClr>
                </a:solidFill>
              </a:rPr>
              <a:t>MFCC </a:t>
            </a: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특징 추출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566231" y="1709775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09" r="11996" b="18437"/>
          <a:stretch/>
        </p:blipFill>
        <p:spPr>
          <a:xfrm>
            <a:off x="1131702" y="1569720"/>
            <a:ext cx="49784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6624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99118" y="1408365"/>
            <a:ext cx="6843568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solidFill>
                  <a:schemeClr val="accent4">
                    <a:lumMod val="75000"/>
                  </a:schemeClr>
                </a:solidFill>
              </a:rPr>
              <a:t>PART </a:t>
            </a:r>
            <a:r>
              <a:rPr lang="en-US" altLang="ko-KR" b="1" dirty="0" smtClean="0">
                <a:solidFill>
                  <a:schemeClr val="accent4">
                    <a:lumMod val="75000"/>
                  </a:schemeClr>
                </a:solidFill>
              </a:rPr>
              <a:t>2</a:t>
            </a:r>
            <a:endParaRPr lang="ko-KR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5012911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음성 데이터 정규화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91918" y="2434489"/>
            <a:ext cx="490008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음성 데이터의 특징을 파악하기 위해 가장 널리 쓰이는 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MFCC</a:t>
            </a:r>
            <a:r>
              <a:rPr lang="ko-KR" altLang="en-US" dirty="0" smtClean="0">
                <a:solidFill>
                  <a:schemeClr val="accent4">
                    <a:lumMod val="75000"/>
                  </a:schemeClr>
                </a:solidFill>
              </a:rPr>
              <a:t> 기술을 사용하였습니다</a:t>
            </a:r>
            <a:r>
              <a:rPr lang="en-US" altLang="ko-KR" dirty="0" smtClean="0">
                <a:solidFill>
                  <a:schemeClr val="accent4">
                    <a:lumMod val="75000"/>
                  </a:schemeClr>
                </a:solidFill>
              </a:rPr>
              <a:t>. </a:t>
            </a:r>
          </a:p>
          <a:p>
            <a:pPr algn="just">
              <a:defRPr lang="ko-KR" altLang="en-US"/>
            </a:pPr>
            <a:endParaRPr lang="en-US" altLang="ko-KR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altLang="ko-KR" dirty="0" smtClean="0"/>
              <a:t>MFCC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소리의 </a:t>
            </a:r>
            <a:r>
              <a:rPr lang="ko-KR" altLang="en-US" dirty="0"/>
              <a:t>특징을 추출하는 </a:t>
            </a:r>
            <a:r>
              <a:rPr lang="ko-KR" altLang="en-US" dirty="0" smtClean="0"/>
              <a:t>기법으로</a:t>
            </a:r>
            <a:r>
              <a:rPr lang="en-US" altLang="ko-KR" dirty="0" smtClean="0"/>
              <a:t> </a:t>
            </a:r>
            <a:r>
              <a:rPr lang="ko-KR" altLang="en-US" dirty="0"/>
              <a:t>입력된 소리 전체를 대상으로 하는 것이 아니라</a:t>
            </a:r>
            <a:r>
              <a:rPr lang="en-US" altLang="ko-KR" dirty="0"/>
              <a:t>, </a:t>
            </a:r>
            <a:r>
              <a:rPr lang="ko-KR" altLang="en-US" dirty="0"/>
              <a:t>일정 구간</a:t>
            </a:r>
            <a:r>
              <a:rPr lang="en-US" altLang="ko-KR" dirty="0"/>
              <a:t>(Short time)</a:t>
            </a:r>
            <a:r>
              <a:rPr lang="ko-KR" altLang="en-US" dirty="0"/>
              <a:t>식 나누어</a:t>
            </a:r>
            <a:r>
              <a:rPr lang="en-US" altLang="ko-KR" dirty="0"/>
              <a:t>, </a:t>
            </a:r>
            <a:r>
              <a:rPr lang="ko-KR" altLang="en-US" dirty="0"/>
              <a:t>이 구간에 대한 스펙트럼을 분석하여 특징을 추출하는 </a:t>
            </a:r>
            <a:r>
              <a:rPr lang="ko-KR" altLang="en-US" dirty="0" smtClean="0"/>
              <a:t>기법</a:t>
            </a:r>
            <a:endParaRPr lang="ko-KR" altLang="en-US" dirty="0"/>
          </a:p>
          <a:p>
            <a:pPr algn="just">
              <a:defRPr lang="ko-KR" altLang="en-US"/>
            </a:pPr>
            <a:endParaRPr lang="en-US" altLang="ko-KR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algn="just">
              <a:defRPr lang="ko-KR" altLang="en-US"/>
            </a:pPr>
            <a:endParaRPr lang="en-US" altLang="ko-KR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85404" y="1807313"/>
            <a:ext cx="55202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en-US" altLang="ko-KR" sz="2400" b="1" dirty="0" smtClean="0">
                <a:solidFill>
                  <a:schemeClr val="accent4">
                    <a:lumMod val="75000"/>
                  </a:schemeClr>
                </a:solidFill>
              </a:rPr>
              <a:t>MFCC </a:t>
            </a:r>
            <a:r>
              <a:rPr lang="ko-KR" altLang="en-US" sz="2400" b="1" dirty="0" smtClean="0">
                <a:solidFill>
                  <a:schemeClr val="accent4">
                    <a:lumMod val="75000"/>
                  </a:schemeClr>
                </a:solidFill>
              </a:rPr>
              <a:t>특징 추출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566231" y="1709775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0" y="1709775"/>
            <a:ext cx="7242864" cy="436550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9532" y="2153919"/>
            <a:ext cx="4772978" cy="318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424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99118" y="1408365"/>
            <a:ext cx="6843568" cy="48675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2" name="직선 연결선 1"/>
          <p:cNvCxnSpPr/>
          <p:nvPr/>
        </p:nvCxnSpPr>
        <p:spPr>
          <a:xfrm>
            <a:off x="249382" y="203199"/>
            <a:ext cx="0" cy="849746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8460" y="258740"/>
            <a:ext cx="98828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solidFill>
                  <a:schemeClr val="accent4">
                    <a:lumMod val="75000"/>
                  </a:schemeClr>
                </a:solidFill>
              </a:rPr>
              <a:t>PART 3</a:t>
            </a:r>
            <a:endParaRPr lang="ko-KR" alt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95820" y="203199"/>
            <a:ext cx="4448654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 altLang="en-US"/>
            </a:pPr>
            <a:r>
              <a:rPr lang="ko-KR" altLang="en-US" sz="4400" b="1" dirty="0" smtClean="0">
                <a:solidFill>
                  <a:schemeClr val="accent4">
                    <a:lumMod val="75000"/>
                  </a:schemeClr>
                </a:solidFill>
              </a:rPr>
              <a:t>신경망 모델 구현</a:t>
            </a:r>
            <a:endParaRPr lang="en-US" altLang="ko-KR" sz="4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91918" y="2549484"/>
            <a:ext cx="490008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RNN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은 관련 정보와 그 정보를 사용하는 지점 사이 거리가 멀 경우 </a:t>
            </a:r>
            <a:r>
              <a:rPr lang="ko-KR" altLang="en-US" dirty="0" err="1">
                <a:solidFill>
                  <a:schemeClr val="accent4">
                    <a:lumMod val="75000"/>
                  </a:schemeClr>
                </a:solidFill>
              </a:rPr>
              <a:t>역전파시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ko-KR" altLang="en-US" dirty="0" err="1">
                <a:solidFill>
                  <a:schemeClr val="accent4">
                    <a:lumMod val="75000"/>
                  </a:schemeClr>
                </a:solidFill>
              </a:rPr>
              <a:t>그래디언트가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 점차 줄어 학습능력이 크게 저하되는 것으로 알려져 있습니다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. 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이를 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vanishing gradient problem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이라고 합니다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.</a:t>
            </a:r>
          </a:p>
          <a:p>
            <a:pPr>
              <a:defRPr lang="ko-KR" altLang="en-US"/>
            </a:pPr>
            <a:endParaRPr lang="en-US" altLang="ko-KR" dirty="0">
              <a:solidFill>
                <a:schemeClr val="accent4">
                  <a:lumMod val="75000"/>
                </a:schemeClr>
              </a:solidFill>
            </a:endParaRPr>
          </a:p>
          <a:p>
            <a:pPr>
              <a:defRPr lang="ko-KR" altLang="en-US"/>
            </a:pP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이 문제를 극복하기 위해서 고안된 것이 바로 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LSTM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입니다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. LSTM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은 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RNN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의 </a:t>
            </a:r>
            <a:r>
              <a:rPr lang="ko-KR" altLang="en-US" dirty="0" err="1">
                <a:solidFill>
                  <a:schemeClr val="accent4">
                    <a:lumMod val="75000"/>
                  </a:schemeClr>
                </a:solidFill>
              </a:rPr>
              <a:t>히든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state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에 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cell-state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</a:rPr>
              <a:t>를 추가한 구조입니다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</a:rPr>
              <a:t>. </a:t>
            </a:r>
            <a:endParaRPr lang="en-US" altLang="ko-KR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91918" y="1752933"/>
            <a:ext cx="55202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 lang="ko-KR" altLang="en-US"/>
            </a:pPr>
            <a:r>
              <a:rPr lang="en-US" altLang="ko-KR" sz="2400" b="1" dirty="0" smtClean="0">
                <a:solidFill>
                  <a:schemeClr val="accent4">
                    <a:lumMod val="75000"/>
                  </a:schemeClr>
                </a:solidFill>
              </a:rPr>
              <a:t>LSTM</a:t>
            </a:r>
          </a:p>
          <a:p>
            <a:pPr algn="just">
              <a:defRPr lang="ko-KR" altLang="en-US"/>
            </a:pPr>
            <a:r>
              <a:rPr lang="en-US" altLang="ko-KR" sz="2400" b="1" dirty="0" smtClean="0">
                <a:solidFill>
                  <a:schemeClr val="accent4">
                    <a:lumMod val="75000"/>
                  </a:schemeClr>
                </a:solidFill>
              </a:rPr>
              <a:t>(Long short-term Memory model)</a:t>
            </a:r>
            <a:endParaRPr lang="en-US" altLang="ko-KR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358404" y="1752933"/>
            <a:ext cx="1446028" cy="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941" y="1752933"/>
            <a:ext cx="4925299" cy="387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695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170551111">
      <a:dk1>
        <a:sysClr val="windowText" lastClr="000000"/>
      </a:dk1>
      <a:lt1>
        <a:sysClr val="window" lastClr="FFFFFF"/>
      </a:lt1>
      <a:dk2>
        <a:srgbClr val="595959"/>
      </a:dk2>
      <a:lt2>
        <a:srgbClr val="EEECE1"/>
      </a:lt2>
      <a:accent1>
        <a:srgbClr val="5397A2"/>
      </a:accent1>
      <a:accent2>
        <a:srgbClr val="014E6A"/>
      </a:accent2>
      <a:accent3>
        <a:srgbClr val="EDA762"/>
      </a:accent3>
      <a:accent4>
        <a:srgbClr val="8D7F76"/>
      </a:accent4>
      <a:accent5>
        <a:srgbClr val="ADADAD"/>
      </a:accent5>
      <a:accent6>
        <a:srgbClr val="E1D5CE"/>
      </a:accent6>
      <a:hlink>
        <a:srgbClr val="262626"/>
      </a:hlink>
      <a:folHlink>
        <a:srgbClr val="262626"/>
      </a:folHlink>
    </a:clrScheme>
    <a:fontScheme name="사용자 지정 1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432</Words>
  <Application>Microsoft Office PowerPoint</Application>
  <PresentationFormat>와이드스크린</PresentationFormat>
  <Paragraphs>90</Paragraphs>
  <Slides>15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Arial</vt:lpstr>
      <vt:lpstr>Wingdings</vt:lpstr>
      <vt:lpstr>나눔스퀘어라운드 Regular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남궁 찬</cp:lastModifiedBy>
  <cp:revision>182</cp:revision>
  <dcterms:created xsi:type="dcterms:W3CDTF">2015-01-21T11:35:38Z</dcterms:created>
  <dcterms:modified xsi:type="dcterms:W3CDTF">2018-12-12T03:01:13Z</dcterms:modified>
</cp:coreProperties>
</file>

<file path=docProps/thumbnail.jpeg>
</file>